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5" r:id="rId4"/>
    <p:sldId id="271" r:id="rId5"/>
    <p:sldId id="272" r:id="rId6"/>
    <p:sldId id="270" r:id="rId7"/>
    <p:sldId id="268" r:id="rId8"/>
    <p:sldId id="273" r:id="rId9"/>
    <p:sldId id="274" r:id="rId10"/>
    <p:sldId id="267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591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17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95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59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9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8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479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386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62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6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2451B-073C-4FAC-8D0B-6648421A7945}" type="datetimeFigureOut">
              <a:rPr lang="fr-FR" smtClean="0"/>
              <a:t>17/05/2020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8C13A-45DC-4491-ABFA-12C3EBB615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073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0081" y="3056527"/>
            <a:ext cx="10181546" cy="1092686"/>
          </a:xfrm>
        </p:spPr>
        <p:txBody>
          <a:bodyPr>
            <a:normAutofit/>
          </a:bodyPr>
          <a:lstStyle/>
          <a:p>
            <a:pPr algn="l"/>
            <a:r>
              <a:rPr lang="fr-FR" b="1" dirty="0" smtClean="0">
                <a:solidFill>
                  <a:srgbClr val="0070C0"/>
                </a:solidFill>
              </a:rPr>
              <a:t>LP08 : Phénomènes de transport</a:t>
            </a:r>
            <a:endParaRPr lang="fr-FR" dirty="0">
              <a:solidFill>
                <a:srgbClr val="0070C0"/>
              </a:solidFill>
            </a:endParaRPr>
          </a:p>
        </p:txBody>
      </p:sp>
      <p:cxnSp>
        <p:nvCxnSpPr>
          <p:cNvPr id="4" name="Connecteur droit 3"/>
          <p:cNvCxnSpPr/>
          <p:nvPr/>
        </p:nvCxnSpPr>
        <p:spPr>
          <a:xfrm flipV="1">
            <a:off x="860080" y="4149213"/>
            <a:ext cx="10181546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87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Obtention de très basses températures  : un cryostat à dilution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6" b="37491"/>
          <a:stretch/>
        </p:blipFill>
        <p:spPr>
          <a:xfrm>
            <a:off x="4834304" y="1258531"/>
            <a:ext cx="7141386" cy="4955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4"/>
          <a:stretch/>
        </p:blipFill>
        <p:spPr>
          <a:xfrm>
            <a:off x="220983" y="1258531"/>
            <a:ext cx="4242862" cy="49554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05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Différents phénomènes de transport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663971"/>
              </p:ext>
            </p:extLst>
          </p:nvPr>
        </p:nvGraphicFramePr>
        <p:xfrm>
          <a:off x="220983" y="2380813"/>
          <a:ext cx="6828746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313"/>
                <a:gridCol w="2733368"/>
                <a:gridCol w="825909"/>
                <a:gridCol w="927516"/>
                <a:gridCol w="704640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Transport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Milieu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Solide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Fluide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Vide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Convection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Mouvement macroscopique du</a:t>
                      </a:r>
                      <a:r>
                        <a:rPr lang="fr-FR" baseline="0" dirty="0" smtClean="0"/>
                        <a:t> fluide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Diffusion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Pas de</a:t>
                      </a:r>
                      <a:r>
                        <a:rPr lang="fr-FR" baseline="0" dirty="0" smtClean="0"/>
                        <a:t> mouvement macroscopique, chocs et vibrations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Rayonnement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Ondes électromagnétiques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Non*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2"/>
                          </a:solidFill>
                        </a:rPr>
                        <a:t>Non*</a:t>
                      </a:r>
                      <a:endParaRPr lang="fr-FR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accent6"/>
                          </a:solidFill>
                        </a:rPr>
                        <a:t>Oui</a:t>
                      </a:r>
                      <a:endParaRPr lang="fr-FR" dirty="0">
                        <a:solidFill>
                          <a:schemeClr val="accent6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837302" y="5047813"/>
            <a:ext cx="330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i="1" dirty="0" smtClean="0">
                <a:solidFill>
                  <a:schemeClr val="accent2"/>
                </a:solidFill>
              </a:rPr>
              <a:t>* Sauf si le milieu est transparent</a:t>
            </a:r>
            <a:endParaRPr lang="fr-FR" i="1" dirty="0">
              <a:solidFill>
                <a:schemeClr val="accent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84" y="955137"/>
            <a:ext cx="4744167" cy="56816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2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Différentes échelles spatiales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595312"/>
                  </p:ext>
                </p:extLst>
              </p:nvPr>
            </p:nvGraphicFramePr>
            <p:xfrm>
              <a:off x="973394" y="2222541"/>
              <a:ext cx="9642802" cy="34183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5375"/>
                    <a:gridCol w="1609876"/>
                    <a:gridCol w="3481916"/>
                    <a:gridCol w="2365635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Échelle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Taille</a:t>
                          </a:r>
                          <a:r>
                            <a:rPr lang="fr-FR" baseline="0" dirty="0" smtClean="0"/>
                            <a:t> caractéristique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Grandeurs pertinentes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Macroscopique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 smtClean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∼1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fr-FR" i="0" dirty="0" smtClean="0"/>
                        </a:p>
                        <a:p>
                          <a:endParaRPr lang="fr-FR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  thermodynamique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Champs scalaires</a:t>
                          </a:r>
                          <a:r>
                            <a:rPr lang="fr-FR" baseline="0" dirty="0" smtClean="0"/>
                            <a:t> uniformes :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fr-F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etc</m:t>
                                </m:r>
                                <m:r>
                                  <a:rPr lang="fr-F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fr-FR" i="0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err="1" smtClean="0">
                              <a:solidFill>
                                <a:schemeClr val="accent2"/>
                              </a:solidFill>
                            </a:rPr>
                            <a:t>Mésoscopique</a:t>
                          </a:r>
                          <a:endParaRPr lang="fr-FR" b="1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∼10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fr-FR" i="0" dirty="0" smtClean="0">
                            <a:solidFill>
                              <a:schemeClr val="accent2"/>
                            </a:solidFill>
                          </a:endParaRPr>
                        </a:p>
                        <a:p>
                          <a:endParaRPr lang="fr-FR" b="1" baseline="0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dirty="0" smtClean="0">
                              <a:solidFill>
                                <a:schemeClr val="accent2"/>
                              </a:solidFill>
                            </a:rPr>
                            <a:t>Équilibre thermodynamique</a:t>
                          </a:r>
                          <a:r>
                            <a:rPr lang="fr-FR" b="1" baseline="0" dirty="0" smtClean="0">
                              <a:solidFill>
                                <a:schemeClr val="accent2"/>
                              </a:solidFill>
                            </a:rPr>
                            <a:t> local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>
                              <a:solidFill>
                                <a:schemeClr val="accent2"/>
                              </a:solidFill>
                            </a:rPr>
                            <a:t>Champs scalaires</a:t>
                          </a:r>
                          <a:r>
                            <a:rPr lang="fr-FR" baseline="0" dirty="0" smtClean="0">
                              <a:solidFill>
                                <a:schemeClr val="accent2"/>
                              </a:solidFill>
                            </a:rPr>
                            <a:t> non uniformes :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etc</m:t>
                                </m:r>
                                <m: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fr-FR" i="0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Microscopique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b="0" i="1" dirty="0" smtClean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∼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oMath>
                            </m:oMathPara>
                          </a14:m>
                          <a:endParaRPr lang="fr-FR" i="0" dirty="0" smtClean="0"/>
                        </a:p>
                        <a:p>
                          <a:endParaRPr lang="fr-FR" baseline="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Pas</a:t>
                          </a:r>
                          <a:r>
                            <a:rPr lang="fr-FR" baseline="0" dirty="0" smtClean="0"/>
                            <a:t> d’équilibre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Vecteurs position et</a:t>
                          </a:r>
                          <a:r>
                            <a:rPr lang="fr-FR" baseline="0" dirty="0" smtClean="0"/>
                            <a:t> vitesse</a:t>
                          </a:r>
                          <a:r>
                            <a:rPr lang="fr-FR" dirty="0" smtClean="0"/>
                            <a:t> 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𝑂𝑀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595312"/>
                  </p:ext>
                </p:extLst>
              </p:nvPr>
            </p:nvGraphicFramePr>
            <p:xfrm>
              <a:off x="973394" y="2222541"/>
              <a:ext cx="9642802" cy="34183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85375"/>
                    <a:gridCol w="1609876"/>
                    <a:gridCol w="3481916"/>
                    <a:gridCol w="2365635"/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Échelle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Taille</a:t>
                          </a:r>
                          <a:r>
                            <a:rPr lang="fr-FR" baseline="0" dirty="0" smtClean="0"/>
                            <a:t> caractéristique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Grandeurs pertinentes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Macroscopique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6364" t="-72848" r="-365152" b="-207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Équilibre  thermodynamique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8247" t="-72848" r="-1031" b="-207947"/>
                          </a:stretch>
                        </a:blipFill>
                      </a:tcPr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err="1" smtClean="0">
                              <a:solidFill>
                                <a:schemeClr val="accent2"/>
                              </a:solidFill>
                            </a:rPr>
                            <a:t>Mésoscopique</a:t>
                          </a:r>
                          <a:endParaRPr lang="fr-FR" b="1" dirty="0" smtClean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6364" t="-174000" r="-365152" b="-1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b="1" dirty="0" smtClean="0">
                              <a:solidFill>
                                <a:schemeClr val="accent2"/>
                              </a:solidFill>
                            </a:rPr>
                            <a:t>Équilibre thermodynamique</a:t>
                          </a:r>
                          <a:r>
                            <a:rPr lang="fr-FR" b="1" baseline="0" dirty="0" smtClean="0">
                              <a:solidFill>
                                <a:schemeClr val="accent2"/>
                              </a:solidFill>
                            </a:rPr>
                            <a:t> local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8247" t="-174000" r="-1031" b="-109333"/>
                          </a:stretch>
                        </a:blipFill>
                      </a:tcPr>
                    </a:tc>
                  </a:tr>
                  <a:tr h="94951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b="1" dirty="0" smtClean="0"/>
                            <a:t>Microscopique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6364" t="-263462" r="-365152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dirty="0" smtClean="0"/>
                            <a:t>Pas</a:t>
                          </a:r>
                          <a:r>
                            <a:rPr lang="fr-FR" baseline="0" dirty="0" smtClean="0"/>
                            <a:t> d’équilibre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8247" t="-263462" r="-1031" b="-512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95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Analogies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475035"/>
                  </p:ext>
                </p:extLst>
              </p:nvPr>
            </p:nvGraphicFramePr>
            <p:xfrm>
              <a:off x="1081463" y="857318"/>
              <a:ext cx="10029073" cy="5903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  <a:gridCol w="1443587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Conduction électrique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Grandeur intensive</a:t>
                          </a:r>
                          <a:r>
                            <a:rPr lang="fr-FR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b="0" dirty="0" smtClean="0"/>
                            <a:t>Température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Densité de particules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Vitesse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Potentiel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Cause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Grandeur extensive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Énergie</a:t>
                          </a:r>
                          <a:r>
                            <a:rPr lang="fr-FR" baseline="0" dirty="0" smtClean="0"/>
                            <a:t> interne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Nombre de particules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Quantité de mouvement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Charge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Flux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𝑑𝑆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 phénoménologique</a:t>
                          </a: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grad</m:t>
                                    </m:r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Bilan local (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den>
                              </m:f>
                            </m:oMath>
                          </a14:m>
                          <a:r>
                            <a:rPr lang="fr-FR" dirty="0" smtClean="0"/>
                            <a:t>)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div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accent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</a:t>
                          </a:r>
                          <a:r>
                            <a:rPr lang="fr-FR" baseline="0" dirty="0" smtClean="0"/>
                            <a:t> </a:t>
                          </a:r>
                          <a:r>
                            <a:rPr lang="fr-FR" dirty="0" smtClean="0"/>
                            <a:t>pilote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fr-F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𝜂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 statique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6475035"/>
                  </p:ext>
                </p:extLst>
              </p:nvPr>
            </p:nvGraphicFramePr>
            <p:xfrm>
              <a:off x="1081463" y="857318"/>
              <a:ext cx="10029073" cy="59030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  <a:gridCol w="1443587"/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Conduction électrique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74" t="-104762" r="-352055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104762" r="-341581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429" t="-104762" r="-136667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423" t="-104762" r="-72372" b="-73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94937" t="-104762" r="-1688" b="-738095"/>
                          </a:stretch>
                        </a:blipFill>
                      </a:tcPr>
                    </a:tc>
                  </a:tr>
                  <a:tr h="406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Cause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320896" r="-312" b="-105671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</a:tr>
                  <a:tr h="9144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74" t="-188000" r="-352055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188000" r="-341581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429" t="-188000" r="-136667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423" t="-188000" r="-72372" b="-3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594937" t="-188000" r="-1688" b="-372000"/>
                          </a:stretch>
                        </a:blipFill>
                      </a:tcPr>
                    </a:tc>
                  </a:tr>
                  <a:tr h="40633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Flux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644776" r="-312" b="-7328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 phénoménologique</a:t>
                          </a:r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475238" r="-312" b="-3676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74" t="-604000" r="-352055" b="-28600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604000" r="-312" b="-28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  <a:tr h="6130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</a:t>
                          </a:r>
                          <a:r>
                            <a:rPr lang="fr-FR" baseline="0" dirty="0" smtClean="0"/>
                            <a:t> </a:t>
                          </a:r>
                          <a:r>
                            <a:rPr lang="fr-FR" dirty="0" smtClean="0"/>
                            <a:t>pilote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5057" t="-697030" r="-23084" b="-18316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658749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745370" r="-341581" b="-71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429" t="-745370" r="-136667" b="-71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423" t="-745370" r="-72372" b="-712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Équation statique</a:t>
                          </a:r>
                          <a:endParaRPr lang="fr-FR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8571" t="-1496721" r="-312" b="-2623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1081463" y="2546556"/>
            <a:ext cx="10029073" cy="1307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81462" y="3854246"/>
            <a:ext cx="10029073" cy="66060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081461" y="4514850"/>
            <a:ext cx="10029073" cy="6024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081459" y="5117306"/>
            <a:ext cx="10029073" cy="6143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1081459" y="5731669"/>
            <a:ext cx="10029073" cy="64869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81459" y="6380367"/>
            <a:ext cx="10029073" cy="37997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38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Ordres de grandeur des coefficients de diffusion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743958"/>
                  </p:ext>
                </p:extLst>
              </p:nvPr>
            </p:nvGraphicFramePr>
            <p:xfrm>
              <a:off x="1803257" y="2882763"/>
              <a:ext cx="8585486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Gaz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Liquide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Solide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−30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au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5743958"/>
                  </p:ext>
                </p:extLst>
              </p:nvPr>
            </p:nvGraphicFramePr>
            <p:xfrm>
              <a:off x="1803257" y="2882763"/>
              <a:ext cx="8585486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23236"/>
                    <a:gridCol w="1772500"/>
                    <a:gridCol w="2560043"/>
                    <a:gridCol w="2029707"/>
                  </a:tblGrid>
                  <a:tr h="64008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 de particules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Viscosité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Gaz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181967" r="-26048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057" t="-181967" r="-8004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724" t="-181967" r="-1201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Liquide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281967" r="-260481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057" t="-281967" r="-8004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23724" t="-281967" r="-1201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Solide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773" t="-381967" r="-26048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56057" t="-381967" r="-8004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FR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8355429" y="4635363"/>
                <a:ext cx="2033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fr-FR" dirty="0" smtClean="0">
                    <a:solidFill>
                      <a:schemeClr val="accent1"/>
                    </a:solidFill>
                  </a:rPr>
                  <a:t>Exprimé 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p>
                        <m: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429" y="4635363"/>
                <a:ext cx="203331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01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2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Diffusion et marche aléatoire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" y="1619865"/>
            <a:ext cx="4511534" cy="45115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" y="1619864"/>
            <a:ext cx="4511534" cy="451153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2" y="1619863"/>
            <a:ext cx="4511535" cy="451153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1" y="1619862"/>
            <a:ext cx="4511536" cy="451153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20" y="1619861"/>
            <a:ext cx="4511536" cy="45115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19" y="1619859"/>
            <a:ext cx="4511538" cy="451153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904" y="1619857"/>
            <a:ext cx="4511540" cy="451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285"/>
            <a:ext cx="12192002" cy="4599710"/>
          </a:xfrm>
          <a:prstGeom prst="rect">
            <a:avLst/>
          </a:prstGeom>
        </p:spPr>
      </p:pic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Diffusion et marche aléatoire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286"/>
            <a:ext cx="12191999" cy="4599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378542" y="5304503"/>
                <a:ext cx="14152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particules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42" y="5304503"/>
                <a:ext cx="141525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48" t="-4348" r="-6034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Diffusion et marche aléatoire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5" y="1401177"/>
            <a:ext cx="10265810" cy="500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0" y="0"/>
            <a:ext cx="12192000" cy="74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b="1" dirty="0" smtClean="0">
                <a:solidFill>
                  <a:srgbClr val="0070C0"/>
                </a:solidFill>
              </a:rPr>
              <a:t>  Résistance thermique en régime permanent</a:t>
            </a:r>
            <a:endParaRPr lang="fr-FR" sz="3600" dirty="0">
              <a:solidFill>
                <a:srgbClr val="0070C0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220983" y="747252"/>
            <a:ext cx="11754707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70C0"/>
                </a:gs>
                <a:gs pos="100000">
                  <a:srgbClr val="0070C0">
                    <a:alpha val="25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053853"/>
                  </p:ext>
                </p:extLst>
              </p:nvPr>
            </p:nvGraphicFramePr>
            <p:xfrm>
              <a:off x="2055977" y="979789"/>
              <a:ext cx="8080045" cy="2595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2351"/>
                    <a:gridCol w="1853439"/>
                    <a:gridCol w="1926076"/>
                    <a:gridCol w="2208179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Convection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Rayonnement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Fourier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Newton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Stefan-Boltzmann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Résistance</a:t>
                          </a:r>
                          <a:r>
                            <a:rPr lang="fr-FR" baseline="0" dirty="0" smtClean="0"/>
                            <a:t>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𝑆h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fr-F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  <m:sSubSup>
                                      <m:sSubSup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  <m:sup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b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Cas</a:t>
                          </a:r>
                          <a:r>
                            <a:rPr lang="fr-FR" baseline="0" dirty="0" smtClean="0"/>
                            <a:t> d’une vitre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baseline="0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sSup>
                                <m:sSupPr>
                                  <m:ctrlPr>
                                    <a:rPr lang="fr-FR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baseline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fr-FR" b="0" i="0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fr-FR" i="0" dirty="0" smtClean="0"/>
                            <a:t> et de </a:t>
                          </a:r>
                          <a14:m>
                            <m:oMath xmlns:m="http://schemas.openxmlformats.org/officeDocument/2006/math"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10 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mm</m:t>
                              </m:r>
                            </m:oMath>
                          </a14:m>
                          <a:r>
                            <a:rPr lang="fr-FR" i="0" dirty="0" smtClean="0"/>
                            <a:t> d’épaisseur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mW</m:t>
                                </m:r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fr-FR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p>
                                    <m:r>
                                      <a:rPr lang="fr-FR" b="0" i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fr-FR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200</m:t>
                                </m:r>
                              </m:oMath>
                            </m:oMathPara>
                          </a14:m>
                          <a:endParaRPr lang="fr-FR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053853"/>
                  </p:ext>
                </p:extLst>
              </p:nvPr>
            </p:nvGraphicFramePr>
            <p:xfrm>
              <a:off x="2055977" y="979789"/>
              <a:ext cx="8080045" cy="259556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2351"/>
                    <a:gridCol w="1853439"/>
                    <a:gridCol w="1926076"/>
                    <a:gridCol w="2208179"/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Diffusion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Convection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Rayonnement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Loi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dirty="0" smtClean="0"/>
                            <a:t>Fourier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Newton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Stefan-Boltzmann</a:t>
                          </a:r>
                          <a:endParaRPr lang="fr-FR" dirty="0"/>
                        </a:p>
                      </a:txBody>
                      <a:tcPr anchor="ctr"/>
                    </a:tc>
                  </a:tr>
                  <a:tr h="6651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dirty="0" smtClean="0"/>
                            <a:t>Résistance</a:t>
                          </a:r>
                          <a:r>
                            <a:rPr lang="fr-FR" baseline="0" dirty="0" smtClean="0"/>
                            <a:t> thermique</a:t>
                          </a:r>
                          <a:endParaRPr lang="fr-F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2787" t="-115596" r="-223607" b="-181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5380" t="-115596" r="-115823" b="-181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66575" t="-115596" r="-1105" b="-181651"/>
                          </a:stretch>
                        </a:blipFill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2" t="-119898" r="-287755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2787" t="-119898" r="-223607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5380" t="-119898" r="-115823" b="-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66575" t="-119898" r="-1105" b="-102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video-158800637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5977" y="3660333"/>
            <a:ext cx="8080045" cy="3017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313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226</Words>
  <Application>Microsoft Office PowerPoint</Application>
  <PresentationFormat>Grand écran</PresentationFormat>
  <Paragraphs>122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Thème Office</vt:lpstr>
      <vt:lpstr>LP08 : Phénomènes de transport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LP17 Interférences à deux ondes en optique</dc:title>
  <dc:creator>remi</dc:creator>
  <cp:lastModifiedBy>remi</cp:lastModifiedBy>
  <cp:revision>40</cp:revision>
  <dcterms:created xsi:type="dcterms:W3CDTF">2019-10-10T16:45:18Z</dcterms:created>
  <dcterms:modified xsi:type="dcterms:W3CDTF">2020-05-17T13:57:12Z</dcterms:modified>
</cp:coreProperties>
</file>